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3" r:id="rId3"/>
    <p:sldId id="258" r:id="rId4"/>
    <p:sldId id="259" r:id="rId5"/>
    <p:sldId id="260" r:id="rId6"/>
    <p:sldId id="278" r:id="rId7"/>
    <p:sldId id="279" r:id="rId8"/>
    <p:sldId id="280" r:id="rId9"/>
    <p:sldId id="261" r:id="rId10"/>
    <p:sldId id="281" r:id="rId11"/>
    <p:sldId id="282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84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0"/>
            <a:ext cx="3733800" cy="1143000"/>
          </a:xfrm>
        </p:spPr>
        <p:txBody>
          <a:bodyPr>
            <a:normAutofit/>
          </a:bodyPr>
          <a:lstStyle/>
          <a:p>
            <a:pPr algn="ctr"/>
            <a:r>
              <a:rPr lang="bn-BD" sz="6000" dirty="0" smtClean="0">
                <a:latin typeface="Nikosh" pitchFamily="2" charset="0"/>
                <a:cs typeface="Nikosh" pitchFamily="2" charset="0"/>
              </a:rPr>
              <a:t> স্বাগতম</a:t>
            </a:r>
            <a:endParaRPr lang="en-US" sz="60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 descr="Chrysanthemu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00005"/>
            <a:ext cx="9144000" cy="5457995"/>
          </a:xfr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762000"/>
            <a:ext cx="35814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/>
            </a:r>
            <a:br>
              <a:rPr lang="bn-BD" dirty="0" smtClean="0">
                <a:latin typeface="Nikosh" pitchFamily="2" charset="0"/>
                <a:cs typeface="Nikosh" pitchFamily="2" charset="0"/>
              </a:rPr>
            </a:br>
            <a:r>
              <a:rPr lang="bn-BD" dirty="0" smtClean="0">
                <a:latin typeface="Nikosh" pitchFamily="2" charset="0"/>
                <a:cs typeface="Nikosh" pitchFamily="2" charset="0"/>
              </a:rPr>
              <a:t/>
            </a:r>
            <a:br>
              <a:rPr lang="bn-BD" dirty="0" smtClean="0">
                <a:latin typeface="Nikosh" pitchFamily="2" charset="0"/>
                <a:cs typeface="Nikosh" pitchFamily="2" charset="0"/>
              </a:rPr>
            </a:br>
            <a:r>
              <a:rPr lang="bn-BD" dirty="0" smtClean="0">
                <a:latin typeface="Nikosh" pitchFamily="2" charset="0"/>
                <a:cs typeface="Nikosh" pitchFamily="2" charset="0"/>
              </a:rPr>
              <a:t>শিখন ফল</a:t>
            </a:r>
            <a:br>
              <a:rPr lang="bn-BD" dirty="0" smtClean="0">
                <a:latin typeface="Nikosh" pitchFamily="2" charset="0"/>
                <a:cs typeface="Nikosh" pitchFamily="2" charset="0"/>
              </a:rPr>
            </a:b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057400"/>
            <a:ext cx="6324600" cy="2133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১। কম্পিউটার নেটওয়ার্ক কি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বলতে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পারবে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?     </a:t>
            </a: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২। কম্পিউটার নেটওয়ার্কের উদ্দেশ্য কি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লিখতে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পারবে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?   </a:t>
            </a: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৩। কম্পিউটার নেটওয়ার্কের  প্রকারভেদ লিখ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তে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পারবে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।      </a:t>
            </a:r>
            <a:endParaRPr lang="en-US" sz="24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08327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33400"/>
            <a:ext cx="6248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/>
            </a:r>
            <a:br>
              <a:rPr lang="bn-BD" dirty="0" smtClean="0">
                <a:latin typeface="Nikosh" pitchFamily="2" charset="0"/>
                <a:cs typeface="Nikosh" pitchFamily="2" charset="0"/>
              </a:rPr>
            </a:br>
            <a:r>
              <a:rPr lang="bn-BD" dirty="0" smtClean="0">
                <a:latin typeface="Nikosh" pitchFamily="2" charset="0"/>
                <a:cs typeface="Nikosh" pitchFamily="2" charset="0"/>
              </a:rPr>
              <a:t/>
            </a:r>
            <a:br>
              <a:rPr lang="bn-BD" dirty="0" smtClean="0">
                <a:latin typeface="Nikosh" pitchFamily="2" charset="0"/>
                <a:cs typeface="Nikosh" pitchFamily="2" charset="0"/>
              </a:rPr>
            </a:br>
            <a:r>
              <a:rPr lang="en-US" dirty="0" err="1" smtClean="0">
                <a:latin typeface="Nikosh" pitchFamily="2" charset="0"/>
                <a:cs typeface="Nikosh" pitchFamily="2" charset="0"/>
              </a:rPr>
              <a:t>শিখন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ফলের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আলোকে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প্রশ্ন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057400"/>
            <a:ext cx="5181600" cy="2133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১। কম্পিউটার নেটওয়ার্ক কি?     </a:t>
            </a: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২। কম্পিউটার নেটওয়ার্কের উদ্দেশ্য কি?   </a:t>
            </a: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৩। কম্পিউটার নেটওয়ার্কের  প্রকারভেদ লিখ।      </a:t>
            </a:r>
            <a:endParaRPr lang="en-US" sz="24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161469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5200" y="274638"/>
            <a:ext cx="31242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একক কাজ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 descr="images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1752600"/>
            <a:ext cx="3775384" cy="4267200"/>
          </a:xfrm>
        </p:spPr>
      </p:pic>
      <p:pic>
        <p:nvPicPr>
          <p:cNvPr id="5" name="Content Placeholder 3" descr="images3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1405" y="1828800"/>
            <a:ext cx="3714395" cy="411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3962400" cy="1143000"/>
          </a:xfrm>
        </p:spPr>
        <p:txBody>
          <a:bodyPr>
            <a:noAutofit/>
          </a:bodyPr>
          <a:lstStyle/>
          <a:p>
            <a:pPr algn="ctr"/>
            <a:r>
              <a:rPr lang="bn-BD" sz="5400" dirty="0" smtClean="0">
                <a:latin typeface="Nikosh" pitchFamily="2" charset="0"/>
                <a:cs typeface="Nikosh" pitchFamily="2" charset="0"/>
              </a:rPr>
              <a:t>একক কাজের প্রশ্ন</a:t>
            </a:r>
            <a:endParaRPr lang="en-US" sz="54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981200"/>
            <a:ext cx="4724400" cy="1447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bn-BD" sz="4000" dirty="0" smtClean="0">
                <a:latin typeface="Nikosh" pitchFamily="2" charset="0"/>
                <a:cs typeface="Nikosh" pitchFamily="2" charset="0"/>
              </a:rPr>
              <a:t>কম্পিউটার নেটওয়ার্ক কি?</a:t>
            </a:r>
          </a:p>
          <a:p>
            <a:pPr algn="ctr">
              <a:buNone/>
            </a:pPr>
            <a:r>
              <a:rPr lang="bn-BD" sz="4000" dirty="0" smtClean="0">
                <a:latin typeface="Nikosh" pitchFamily="2" charset="0"/>
                <a:cs typeface="Nikosh" pitchFamily="2" charset="0"/>
              </a:rPr>
              <a:t>সময়ঃ ২ মিনিট </a:t>
            </a:r>
          </a:p>
          <a:p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4638"/>
            <a:ext cx="5257800" cy="1143000"/>
          </a:xfrm>
        </p:spPr>
        <p:txBody>
          <a:bodyPr/>
          <a:lstStyle/>
          <a:p>
            <a:r>
              <a:rPr lang="bn-BD" dirty="0" smtClean="0">
                <a:latin typeface="Nikosh" pitchFamily="2" charset="0"/>
                <a:cs typeface="Nikosh" pitchFamily="2" charset="0"/>
              </a:rPr>
              <a:t>একক কাজের সমাধান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1"/>
            <a:ext cx="7696200" cy="16001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দুই বা ত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তো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ধিক কম্পিউটার কোন যোগাযোগ ব্যবস্থা দ্বারা একসঙ্গে যুক্ত থাকলে তাকে কম্পিউটার নেটওয়ার্ক বলে।  </a:t>
            </a:r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74638"/>
            <a:ext cx="34290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জোড়ায় কাজ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 descr="images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1905000"/>
            <a:ext cx="3505200" cy="3579695"/>
          </a:xfrm>
        </p:spPr>
      </p:pic>
      <p:pic>
        <p:nvPicPr>
          <p:cNvPr id="5" name="Content Placeholder 3" descr="images1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905000"/>
            <a:ext cx="3429000" cy="2971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4638"/>
            <a:ext cx="44196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জোড়ায় কাজের প্রশ্ন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981200"/>
            <a:ext cx="5943600" cy="2362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bn-BD" sz="4400" dirty="0" smtClean="0">
                <a:latin typeface="Nikosh" pitchFamily="2" charset="0"/>
                <a:cs typeface="Nikosh" pitchFamily="2" charset="0"/>
              </a:rPr>
              <a:t>কম্পিউটার নেটওয়ার্কের উদ্দেশ্য কি? </a:t>
            </a:r>
            <a:endParaRPr lang="en-US" sz="4400" dirty="0" smtClean="0">
              <a:latin typeface="Nikosh" pitchFamily="2" charset="0"/>
              <a:cs typeface="Nikosh" pitchFamily="2" charset="0"/>
            </a:endParaRPr>
          </a:p>
          <a:p>
            <a:pPr algn="ctr">
              <a:buNone/>
            </a:pPr>
            <a:r>
              <a:rPr lang="bn-BD" sz="4400" dirty="0" smtClean="0">
                <a:latin typeface="Nikosh" pitchFamily="2" charset="0"/>
                <a:cs typeface="Nikosh" pitchFamily="2" charset="0"/>
              </a:rPr>
              <a:t>    সময়ঃ ৫ মিনিট  </a:t>
            </a:r>
            <a:endParaRPr lang="en-US" sz="44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04800"/>
            <a:ext cx="51816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জোড়ায় কাজের সমাধান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7772400" cy="2438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রিসোর্স শেয়ার করার উদ্দেশ্যে একের আধিক কম্পিউটারের সংযোগ ব্যবস্থাকে কম্পিউটার নেটওয়ার্ক বলে? যেমনঃ হার্ডওয়ার রিসোর্স শেয়ার, সফটওয়ার রিসোর্স শেয়ার, ইনফমেশন রিসোর্স শেয়ার ।         </a:t>
            </a:r>
          </a:p>
          <a:p>
            <a:pPr>
              <a:buNone/>
            </a:pPr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74638"/>
            <a:ext cx="36576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দলীয় কাজ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 descr="images2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2286000"/>
            <a:ext cx="3657600" cy="3048000"/>
          </a:xfrm>
        </p:spPr>
      </p:pic>
      <p:pic>
        <p:nvPicPr>
          <p:cNvPr id="5" name="Content Placeholder 3" descr="images1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2286000"/>
            <a:ext cx="3657600" cy="30480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48006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দলীয় কাজের প্রশ্ন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7086600" cy="25146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         </a:t>
            </a:r>
          </a:p>
          <a:p>
            <a:pPr>
              <a:buNone/>
            </a:pPr>
            <a:r>
              <a:rPr lang="bn-BD" sz="4400" dirty="0" smtClean="0">
                <a:latin typeface="Nikosh" pitchFamily="2" charset="0"/>
                <a:cs typeface="Nikosh" pitchFamily="2" charset="0"/>
              </a:rPr>
              <a:t> কম্পিউটার নেটওয়ার্কের  প্রকারভেদ লিখ।      </a:t>
            </a:r>
            <a:endParaRPr lang="en-US" sz="44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bn-BD" sz="4400" dirty="0" smtClean="0">
                <a:latin typeface="Nikosh" pitchFamily="2" charset="0"/>
                <a:cs typeface="Nikosh" pitchFamily="2" charset="0"/>
              </a:rPr>
              <a:t>                    সময়ঃ ১০ মিনিট </a:t>
            </a:r>
            <a:endParaRPr lang="en-US" sz="4400" dirty="0" smtClean="0">
              <a:latin typeface="Nikosh" pitchFamily="2" charset="0"/>
              <a:cs typeface="Nikosh" pitchFamily="2" charset="0"/>
            </a:endParaRPr>
          </a:p>
          <a:p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609600"/>
            <a:ext cx="3505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8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শিক্ষক পরিচিতি </a:t>
            </a:r>
            <a:endParaRPr lang="en-US" sz="4800" dirty="0">
              <a:solidFill>
                <a:srgbClr val="00B0F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2136339"/>
            <a:ext cx="6553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/>
              <a:t>মোঃ আব্দুর রাজ্জাক</a:t>
            </a:r>
            <a:r>
              <a:rPr lang="en-US" b="1" dirty="0" err="1" smtClean="0"/>
              <a:t>খোকন</a:t>
            </a:r>
            <a:r>
              <a:rPr lang="bn-BD" b="1" dirty="0" smtClean="0"/>
              <a:t/>
            </a:r>
            <a:br>
              <a:rPr lang="bn-BD" b="1" dirty="0" smtClean="0"/>
            </a:br>
            <a:r>
              <a:rPr lang="en-US" b="1" dirty="0" smtClean="0"/>
              <a:t>             </a:t>
            </a:r>
            <a:r>
              <a:rPr lang="bn-BD" b="1" dirty="0" smtClean="0"/>
              <a:t>প্রভাষক</a:t>
            </a:r>
            <a:endParaRPr lang="en-US" b="1" dirty="0" smtClean="0"/>
          </a:p>
          <a:p>
            <a:r>
              <a:rPr lang="bn-BD" b="1" dirty="0" smtClean="0"/>
              <a:t>বিষয়ঃ </a:t>
            </a:r>
            <a:r>
              <a:rPr lang="en-US" b="1" dirty="0" err="1" smtClean="0"/>
              <a:t>আই,সি,টি</a:t>
            </a:r>
            <a:r>
              <a:rPr lang="bn-BD" b="1" dirty="0" smtClean="0"/>
              <a:t>-১ম পত্র</a:t>
            </a:r>
          </a:p>
          <a:p>
            <a:r>
              <a:rPr lang="bn-BD" b="1" dirty="0" smtClean="0"/>
              <a:t>শ্রেনীঃ একাদশ, সময়-৪৫মিঃ</a:t>
            </a:r>
            <a:endParaRPr lang="en-US" b="1" dirty="0" smtClean="0"/>
          </a:p>
          <a:p>
            <a:r>
              <a:rPr lang="bn-BD" b="1" dirty="0" smtClean="0"/>
              <a:t>লালপুর মডেল</a:t>
            </a:r>
            <a:r>
              <a:rPr lang="bn-BD" b="1" dirty="0" smtClean="0">
                <a:cs typeface="NikoshBAN" panose="02000000000000000000" pitchFamily="2" charset="0"/>
              </a:rPr>
              <a:t> 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b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তানোর,রাজশাহী।</a:t>
            </a:r>
            <a:b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নং-০১৭১২০০৭১৮৯</a:t>
            </a:r>
          </a:p>
          <a:p>
            <a:r>
              <a:rPr lang="en-US" b="1" dirty="0" smtClean="0"/>
              <a:t>Email</a:t>
            </a:r>
          </a:p>
          <a:p>
            <a:r>
              <a:rPr lang="en-US" b="1" dirty="0" smtClean="0"/>
              <a:t>abdurrazzakkhokon@gmail.com</a:t>
            </a:r>
            <a:endParaRPr lang="en-US" b="1" dirty="0"/>
          </a:p>
        </p:txBody>
      </p:sp>
      <p:pic>
        <p:nvPicPr>
          <p:cNvPr id="4" name="Content Placeholder 4" descr="E:\PH NAEM\20150811_092704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 rot="16200000">
            <a:off x="4842069" y="2320731"/>
            <a:ext cx="3657599" cy="32833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74638"/>
            <a:ext cx="53340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দলীয় কাজের সমাধান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6934200" cy="2286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 মালিকানা আনুসারে কম্পিউটারের নেটওয়ার্ক দুই ধরনের </a:t>
            </a:r>
          </a:p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১। প্রাইভেট নেটওয়ার্ক   ২। পাবলিক নেটওয়ার্ক </a:t>
            </a:r>
          </a:p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আবার নিয়ন্ত্রন আনুসারে নেটওয়ার্ক তিন ধরনের </a:t>
            </a:r>
          </a:p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১। সেন্ট্রালাইজড নেটওয়ার্ক   ২। ডিস্ট্রিবিউটেড নেটওয়ার্ক   ৩। হাইব্রিড নেটওয়ার্ক </a:t>
            </a:r>
          </a:p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আবার ভোগলিক আবস্থান আনুসারে নেটওয়ার্ক চার প্রকার</a:t>
            </a:r>
          </a:p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১। পারসোনাল এরিয়া নেটওয়ার্ক ২। লোকাল এরিয়া নেটওয়ার্ক </a:t>
            </a:r>
          </a:p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৩। মেট্রোপলিটন এরিয়া নেটওয়ার্ক    ৪। ওয়াইড এরিয়া নেটওয়ার্ক 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274638"/>
            <a:ext cx="31242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মুল্যায়ন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7162800" cy="457199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en-US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bn-BD" sz="2300" dirty="0" smtClean="0">
                <a:latin typeface="Nikosh" pitchFamily="2" charset="0"/>
                <a:cs typeface="Nikosh" pitchFamily="2" charset="0"/>
              </a:rPr>
              <a:t>জ্ঞান মুলক,অনুধাবন মুলক, প্রয়োগ মুলক প্রশ্ন </a:t>
            </a:r>
          </a:p>
          <a:p>
            <a:pPr>
              <a:buNone/>
            </a:pPr>
            <a:r>
              <a:rPr lang="bn-BD" sz="2300" dirty="0" smtClean="0">
                <a:latin typeface="Nikosh" pitchFamily="2" charset="0"/>
                <a:cs typeface="Nikosh" pitchFamily="2" charset="0"/>
              </a:rPr>
              <a:t>১। নিম্নের কোন সিস্টেমটি বিমানের সিট রিজার্ভেশনের জন্য ব্যবহৃত হয়?  </a:t>
            </a:r>
          </a:p>
          <a:p>
            <a:pPr>
              <a:buNone/>
            </a:pPr>
            <a:r>
              <a:rPr lang="bn-BD" sz="2300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Nasa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sz="2300" dirty="0" smtClean="0">
                <a:latin typeface="Nikosh" pitchFamily="2" charset="0"/>
                <a:cs typeface="Nikosh" pitchFamily="2" charset="0"/>
              </a:rPr>
              <a:t>   </a:t>
            </a:r>
            <a:r>
              <a:rPr lang="bn-BD" sz="2300" b="1" dirty="0" smtClean="0">
                <a:latin typeface="Nikosh" pitchFamily="2" charset="0"/>
                <a:cs typeface="Nikosh" pitchFamily="2" charset="0"/>
              </a:rPr>
              <a:t>খ। </a:t>
            </a:r>
            <a:r>
              <a:rPr lang="en-US" sz="2300" b="1" dirty="0" err="1" smtClean="0">
                <a:latin typeface="Times New Roman" pitchFamily="18" charset="0"/>
                <a:cs typeface="Times New Roman" pitchFamily="18" charset="0"/>
              </a:rPr>
              <a:t>Sabre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300" b="1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sz="2300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bn-BD" sz="23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Internet</a:t>
            </a:r>
            <a:r>
              <a:rPr lang="en-US" sz="23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300" b="1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sz="2300" dirty="0" smtClean="0">
                <a:latin typeface="Nikosh" pitchFamily="2" charset="0"/>
                <a:cs typeface="Nikosh" pitchFamily="2" charset="0"/>
              </a:rPr>
              <a:t>    ঘ।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Odesk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300" dirty="0" smtClean="0">
                <a:latin typeface="Nikosh" pitchFamily="2" charset="0"/>
                <a:cs typeface="Nikosh" pitchFamily="2" charset="0"/>
              </a:rPr>
              <a:t>     </a:t>
            </a:r>
          </a:p>
          <a:p>
            <a:pPr>
              <a:buNone/>
            </a:pPr>
            <a:r>
              <a:rPr lang="bn-BD" sz="2300" dirty="0" smtClean="0">
                <a:latin typeface="Nikosh" pitchFamily="2" charset="0"/>
                <a:cs typeface="Nikosh" pitchFamily="2" charset="0"/>
              </a:rPr>
              <a:t> ২।  নিম্নের কোন ওয়েব সাইটটি চাকুরির বিজ্ঞাপন দেয়া হয়।  </a:t>
            </a:r>
          </a:p>
          <a:p>
            <a:pPr>
              <a:buNone/>
            </a:pPr>
            <a:r>
              <a:rPr lang="bn-BD" sz="2300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bn-BD" sz="2300" b="1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bdjobs.com.bd </a:t>
            </a:r>
            <a:r>
              <a:rPr lang="bn-BD" sz="2300" b="1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bn-BD" sz="23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300" dirty="0" smtClean="0">
                <a:latin typeface="Nikosh" pitchFamily="2" charset="0"/>
                <a:cs typeface="Nikosh" pitchFamily="2" charset="0"/>
              </a:rPr>
              <a:t>খ।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bdnews24.com </a:t>
            </a:r>
            <a:r>
              <a:rPr lang="bn-BD" sz="2300" dirty="0" smtClean="0">
                <a:latin typeface="Nikosh" pitchFamily="2" charset="0"/>
                <a:cs typeface="Nikosh" pitchFamily="2" charset="0"/>
              </a:rPr>
              <a:t>   গ।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guru.com </a:t>
            </a:r>
            <a:r>
              <a:rPr lang="bn-BD" sz="23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300" dirty="0" smtClean="0">
                <a:latin typeface="Nikosh" pitchFamily="2" charset="0"/>
                <a:cs typeface="Nikosh" pitchFamily="2" charset="0"/>
              </a:rPr>
              <a:t>  </a:t>
            </a:r>
            <a:endParaRPr lang="en-US" sz="23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bn-BD" sz="2300" dirty="0" smtClean="0">
                <a:latin typeface="Nikosh" pitchFamily="2" charset="0"/>
                <a:cs typeface="Nikosh" pitchFamily="2" charset="0"/>
              </a:rPr>
              <a:t>ঘ। 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yahoo.com </a:t>
            </a:r>
            <a:r>
              <a:rPr lang="bn-BD" sz="2300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3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bn-BD" sz="2300" dirty="0" smtClean="0">
                <a:latin typeface="Nikosh" pitchFamily="2" charset="0"/>
                <a:cs typeface="Nikosh" pitchFamily="2" charset="0"/>
              </a:rPr>
              <a:t>৩।  আউটসোর্সিং হলো </a:t>
            </a:r>
            <a:r>
              <a:rPr lang="en-US" sz="23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300" dirty="0" smtClean="0">
                <a:latin typeface="Nikosh" pitchFamily="2" charset="0"/>
                <a:cs typeface="Nikosh" pitchFamily="2" charset="0"/>
              </a:rPr>
              <a:t>   </a:t>
            </a:r>
          </a:p>
          <a:p>
            <a:pPr>
              <a:buNone/>
            </a:pPr>
            <a:r>
              <a:rPr lang="bn-BD" sz="2300" b="1" dirty="0" smtClean="0">
                <a:latin typeface="Nikosh" pitchFamily="2" charset="0"/>
                <a:cs typeface="Nikosh" pitchFamily="2" charset="0"/>
              </a:rPr>
              <a:t>ক। ইন্টারনেটের মাধ্যমে আনলাইন ভিত্তিক কাজ করা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300" b="1" dirty="0" smtClean="0">
                <a:latin typeface="Times New Roman" pitchFamily="18" charset="0"/>
                <a:cs typeface="Nikosh" pitchFamily="2" charset="0"/>
              </a:rPr>
              <a:t>   </a:t>
            </a:r>
            <a:r>
              <a:rPr lang="bn-BD" sz="2300" dirty="0" smtClean="0">
                <a:latin typeface="Nikosh" pitchFamily="2" charset="0"/>
                <a:cs typeface="Nikosh" pitchFamily="2" charset="0"/>
              </a:rPr>
              <a:t>খ। ইন্টারনেটের মাধ্যমে শিক্ষা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bn-BD" sz="2300" dirty="0" smtClean="0">
                <a:latin typeface="Nikosh" pitchFamily="2" charset="0"/>
                <a:cs typeface="Nikosh" pitchFamily="2" charset="0"/>
              </a:rPr>
              <a:t>   গ।</a:t>
            </a:r>
            <a:r>
              <a:rPr lang="en-US" sz="23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sz="2300" dirty="0" smtClean="0">
                <a:latin typeface="Nikosh" pitchFamily="2" charset="0"/>
                <a:cs typeface="Nikosh" pitchFamily="2" charset="0"/>
              </a:rPr>
              <a:t>ইন্টারনেটের মাধ্যমে মেডিসিন সেবা </a:t>
            </a:r>
            <a:r>
              <a:rPr lang="bn-BD" sz="2300" dirty="0" smtClean="0">
                <a:latin typeface="Times New Roman" pitchFamily="18" charset="0"/>
                <a:cs typeface="Nikosh" pitchFamily="2" charset="0"/>
              </a:rPr>
              <a:t>    </a:t>
            </a:r>
            <a:r>
              <a:rPr lang="bn-BD" sz="2300" dirty="0" smtClean="0">
                <a:latin typeface="Nikosh" pitchFamily="2" charset="0"/>
                <a:cs typeface="Nikosh" pitchFamily="2" charset="0"/>
              </a:rPr>
              <a:t>ঘ। ইন্টারনেটের মাধ্যমে সিট রিজার্ভ করা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bn-BD" sz="23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bn-BD" sz="2300" dirty="0" smtClean="0">
                <a:latin typeface="Nikosh" pitchFamily="2" charset="0"/>
                <a:cs typeface="Nikosh" pitchFamily="2" charset="0"/>
              </a:rPr>
              <a:t>৪। নিচের কোন ওয়েব সাইটের মাধ্যমে বিশ্বের যে কোন প্রান্ত থেকে প্রয়োজনীয় স্বাস্থসেবা পাওয়া যায়।     </a:t>
            </a:r>
          </a:p>
          <a:p>
            <a:pPr>
              <a:buNone/>
            </a:pPr>
            <a:r>
              <a:rPr lang="bn-BD" sz="2300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www.treatmentonline.com</a:t>
            </a:r>
            <a:r>
              <a:rPr lang="bn-BD" sz="2300" b="1" dirty="0" smtClean="0">
                <a:latin typeface="Nikosh" pitchFamily="2" charset="0"/>
                <a:cs typeface="Nikosh" pitchFamily="2" charset="0"/>
              </a:rPr>
              <a:t>      </a:t>
            </a:r>
            <a:r>
              <a:rPr lang="bn-BD" sz="2300" dirty="0" smtClean="0">
                <a:latin typeface="Nikosh" pitchFamily="2" charset="0"/>
                <a:cs typeface="Nikosh" pitchFamily="2" charset="0"/>
              </a:rPr>
              <a:t>খ।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www.medicineonline.com</a:t>
            </a:r>
            <a:r>
              <a:rPr lang="bn-BD" sz="2300" dirty="0" smtClean="0">
                <a:latin typeface="Nikosh" pitchFamily="2" charset="0"/>
                <a:cs typeface="Nikosh" pitchFamily="2" charset="0"/>
              </a:rPr>
              <a:t>    </a:t>
            </a:r>
          </a:p>
          <a:p>
            <a:pPr>
              <a:buNone/>
            </a:pPr>
            <a:r>
              <a:rPr lang="bn-BD" sz="2300" dirty="0" smtClean="0">
                <a:latin typeface="Nikosh" pitchFamily="2" charset="0"/>
                <a:cs typeface="Nikosh" pitchFamily="2" charset="0"/>
              </a:rPr>
              <a:t>গ।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www.medicalonline.com</a:t>
            </a:r>
            <a:r>
              <a:rPr lang="bn-BD" sz="2300" dirty="0" smtClean="0">
                <a:latin typeface="Nikosh" pitchFamily="2" charset="0"/>
                <a:cs typeface="Nikosh" pitchFamily="2" charset="0"/>
              </a:rPr>
              <a:t>    ঘ। 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www.popularonline.com</a:t>
            </a:r>
            <a:r>
              <a:rPr lang="bn-BD" sz="2300" dirty="0" smtClean="0">
                <a:latin typeface="Nikosh" pitchFamily="2" charset="0"/>
                <a:cs typeface="Nikosh" pitchFamily="2" charset="0"/>
              </a:rPr>
              <a:t>   </a:t>
            </a:r>
          </a:p>
          <a:p>
            <a:pPr>
              <a:buNone/>
            </a:pPr>
            <a:endParaRPr lang="bn-BD" sz="23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bn-BD" sz="2300" dirty="0" smtClean="0">
                <a:latin typeface="Nikosh" pitchFamily="2" charset="0"/>
                <a:cs typeface="Nikosh" pitchFamily="2" charset="0"/>
              </a:rPr>
              <a:t> 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জ্ঞান মুলক,অনুধাবন মুলক, প্রয়োগ মুলক প্রশ্ন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/>
            </a:r>
            <a:br>
              <a:rPr lang="en-US" dirty="0" smtClean="0">
                <a:latin typeface="Nikosh" pitchFamily="2" charset="0"/>
                <a:cs typeface="Nikosh" pitchFamily="2" charset="0"/>
              </a:rPr>
            </a:b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962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৫। 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রক্তদাতাদের ঠিকানা নিচের কোন ওয়েব সাইটের মাধ্যমে পাওয়া যায়  </a:t>
            </a: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www.sondhani.com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    </a:t>
            </a:r>
            <a:r>
              <a:rPr lang="bn-BD" sz="2400" b="1" dirty="0" smtClean="0">
                <a:latin typeface="Nikosh" pitchFamily="2" charset="0"/>
                <a:cs typeface="Nikosh" pitchFamily="2" charset="0"/>
              </a:rPr>
              <a:t>খ।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www.blooddonatebd.com</a:t>
            </a:r>
            <a:r>
              <a:rPr lang="bn-BD" sz="2400" b="1" dirty="0" smtClean="0">
                <a:latin typeface="Nikosh" pitchFamily="2" charset="0"/>
                <a:cs typeface="Nikosh" pitchFamily="2" charset="0"/>
              </a:rPr>
              <a:t>   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www.raktodata.com 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     ঘ। 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www.tretmentonline.com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    </a:t>
            </a:r>
            <a:endParaRPr lang="en-US" sz="24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৬। নিচের কোন ওয়েবসাইটে ডাক্তারদের তথ্য, হাস্পাতালের তথ্য পাওয়া যায়।   </a:t>
            </a: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sz="2400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www.emedicalpointbd.com</a:t>
            </a:r>
            <a:r>
              <a:rPr lang="bn-BD" sz="2400" b="1" dirty="0" smtClean="0">
                <a:latin typeface="Nikosh" pitchFamily="2" charset="0"/>
                <a:cs typeface="Nikosh" pitchFamily="2" charset="0"/>
              </a:rPr>
              <a:t>    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খ।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www.blooddonatebd.com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   গ।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www.doctorinfo.com 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     ঘ। 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www.tretmentonline.com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    </a:t>
            </a:r>
            <a:endParaRPr lang="en-US" sz="24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৭। নিচের কোন সাইটটি আন-লাইন নিউজ সাইট?   </a:t>
            </a: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ক।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www.pepar.com 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  খ।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www.prothomalo.com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   </a:t>
            </a:r>
          </a:p>
          <a:p>
            <a:pPr>
              <a:buNone/>
            </a:pPr>
            <a:r>
              <a:rPr lang="bn-BD" sz="2400" b="1" dirty="0" smtClean="0">
                <a:latin typeface="Nikosh" pitchFamily="2" charset="0"/>
                <a:cs typeface="Nikosh" pitchFamily="2" charset="0"/>
              </a:rPr>
              <a:t>গ।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www.bdnews24.com</a:t>
            </a:r>
            <a:r>
              <a:rPr lang="bn-BD" sz="2400" b="1" dirty="0" smtClean="0">
                <a:latin typeface="Nikosh" pitchFamily="2" charset="0"/>
                <a:cs typeface="Nikosh" pitchFamily="2" charset="0"/>
              </a:rPr>
              <a:t>   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 ঘ।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www.news.com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 </a:t>
            </a:r>
            <a:endParaRPr lang="en-US" sz="24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en-US" sz="24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n-BD" sz="3600" dirty="0" smtClean="0">
                <a:latin typeface="Nikosh" pitchFamily="2" charset="0"/>
                <a:cs typeface="Nikosh" pitchFamily="2" charset="0"/>
              </a:rPr>
              <a:t>বহুপদী সমাপ্তি সুচক/অভিন্ন তথ্যভিত্তিক বহুনির্বাচনী প্রশ্ন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68880"/>
            <a:ext cx="8229600" cy="385572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৮।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ওয়ারলেস কমিউনিকেশন ব্যবহার হয়-  </a:t>
            </a:r>
          </a:p>
          <a:p>
            <a:pPr marL="571500" indent="-571500" algn="just">
              <a:buAutoNum type="romanLcPeriod"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চলমান আবস্থায় ডেটা কমিউনিকেশনের জন্য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রেডিও টিভির সম্প্রচারের জন্য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তারবিহীন এনার্জি স্থানান্ত্রের জন্য </a:t>
            </a:r>
          </a:p>
          <a:p>
            <a:pPr marL="571500" indent="-571500"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নিচের কোনটি সঠিক? </a:t>
            </a: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ও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খ।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ও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iii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গ।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ও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ঘ।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ii 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iii</a:t>
            </a:r>
            <a:endParaRPr lang="bn-BD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bn-BD" b="1" dirty="0" smtClean="0">
                <a:latin typeface="Nikosh" pitchFamily="2" charset="0"/>
                <a:cs typeface="Nikosh" pitchFamily="2" charset="0"/>
              </a:rPr>
              <a:t>৯। ব্লুটুথ এর ক্ষেত্রে ডেটা ট্রান্সফারে- </a:t>
            </a:r>
          </a:p>
          <a:p>
            <a:pPr marL="571500" indent="-571500">
              <a:buAutoNum type="romanLcPeriod"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উচুমানের নিরাপত্তা বজায় থাকে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১০ থেকে ১০০০ মিটার পযর্ন্ত রেঞ্জ বজায় থাকে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দেয়াল বা আন্য কিছু প্রতিবন্ধক হবে না </a:t>
            </a:r>
          </a:p>
          <a:p>
            <a:pPr marL="571500" indent="-571500"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নিচের কোনটি সঠিক ? </a:t>
            </a:r>
            <a:r>
              <a:rPr lang="bn-BD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ও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খ।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ও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iii 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ও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ঘ।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ii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iii</a:t>
            </a:r>
            <a:endParaRPr lang="bn-BD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162800" cy="1143000"/>
          </a:xfrm>
        </p:spPr>
        <p:txBody>
          <a:bodyPr>
            <a:normAutofit/>
          </a:bodyPr>
          <a:lstStyle/>
          <a:p>
            <a:pPr algn="ctr"/>
            <a:r>
              <a:rPr lang="bn-BD" sz="2800" dirty="0" smtClean="0">
                <a:latin typeface="Nikosh" pitchFamily="2" charset="0"/>
                <a:cs typeface="Nikosh" pitchFamily="2" charset="0"/>
              </a:rPr>
              <a:t>বহুপদী সমাপ্তি সুচক / অভিন্ন তথ্যভিত্তিক বহুনির্বাচনী প্রশ্ন</a:t>
            </a:r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 রানা তার বাবাকে মোবাইল ফোনের টাওয়ার উচুস্থানে কেন জিজ্ঞেস করায় তার বাবা তাকে বিভিন্ন ধরনের ওয়্যারলেস কমিউনিকেশন মিডিয়ার কার্য পদ্ধতি বর্ণনা করলেন। </a:t>
            </a:r>
          </a:p>
          <a:p>
            <a:pPr>
              <a:buNone/>
            </a:pPr>
            <a:r>
              <a:rPr lang="bn-BD" sz="3000" dirty="0" smtClean="0">
                <a:latin typeface="Nikosh" pitchFamily="2" charset="0"/>
                <a:cs typeface="Nikosh" pitchFamily="2" charset="0"/>
              </a:rPr>
              <a:t>১০। সরাসরি মতবিনিময়ে মনিটরে দেখতে পাওয়া যায় কিসের মাধ্যমে?   </a:t>
            </a:r>
          </a:p>
          <a:p>
            <a:pPr>
              <a:buNone/>
            </a:pP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bn-BD" sz="3000" dirty="0" smtClean="0">
                <a:latin typeface="Nikosh" pitchFamily="2" charset="0"/>
                <a:cs typeface="Nikosh" pitchFamily="2" charset="0"/>
              </a:rPr>
              <a:t>স্কাইপি    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ii.</a:t>
            </a:r>
            <a:r>
              <a:rPr lang="bn-BD" sz="3000" dirty="0" smtClean="0">
                <a:latin typeface="Nikosh" pitchFamily="2" charset="0"/>
                <a:cs typeface="Nikosh" pitchFamily="2" charset="0"/>
              </a:rPr>
              <a:t> টুইটার   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bn-BD" sz="3000" dirty="0" smtClean="0">
                <a:latin typeface="Nikosh" pitchFamily="2" charset="0"/>
                <a:cs typeface="Nikosh" pitchFamily="2" charset="0"/>
              </a:rPr>
              <a:t>ইউটিউব</a:t>
            </a:r>
            <a:r>
              <a:rPr lang="bn-BD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3000" dirty="0" smtClean="0">
                <a:latin typeface="Nikosh" pitchFamily="2" charset="0"/>
                <a:cs typeface="Nikosh" pitchFamily="2" charset="0"/>
              </a:rPr>
              <a:t>   </a:t>
            </a:r>
            <a:endParaRPr lang="bn-BD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bn-BD" sz="3000" dirty="0" smtClean="0">
                <a:latin typeface="Nikosh" pitchFamily="2" charset="0"/>
                <a:cs typeface="Nikosh" pitchFamily="2" charset="0"/>
              </a:rPr>
              <a:t>নিচের কোনটি সঠিক?</a:t>
            </a:r>
          </a:p>
          <a:p>
            <a:pPr>
              <a:buNone/>
            </a:pPr>
            <a:r>
              <a:rPr lang="bn-BD" sz="3000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sz="3000" b="1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ii   </a:t>
            </a:r>
            <a:r>
              <a:rPr lang="bn-BD" sz="3000" b="1" dirty="0" smtClean="0">
                <a:latin typeface="Nikosh" pitchFamily="2" charset="0"/>
                <a:cs typeface="Nikosh" pitchFamily="2" charset="0"/>
              </a:rPr>
              <a:t>খ।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sz="3000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iii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3000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bn-BD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ii  </a:t>
            </a:r>
            <a:r>
              <a:rPr lang="bn-BD" sz="3000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iii   </a:t>
            </a:r>
            <a:r>
              <a:rPr lang="bn-BD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3000" dirty="0" smtClean="0">
                <a:latin typeface="Nikosh" pitchFamily="2" charset="0"/>
                <a:cs typeface="Nikosh" pitchFamily="2" charset="0"/>
              </a:rPr>
              <a:t>ঘ।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3000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iii </a:t>
            </a:r>
            <a:endParaRPr lang="bn-BD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000" b="1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en-US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74638"/>
            <a:ext cx="30480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সমাধান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2209800"/>
            <a:ext cx="5105400" cy="1295400"/>
          </a:xfrm>
        </p:spPr>
        <p:txBody>
          <a:bodyPr/>
          <a:lstStyle/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১। খ   ২। ক  ৩। ক  ৪। ক   ৫। খ    </a:t>
            </a: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৬। ক   ৭। গ  ৮।  ঘ   ৯। খ  ১০। ক  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762000"/>
            <a:ext cx="44196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বাড়ির কাজ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09800"/>
            <a:ext cx="8229600" cy="2209800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buNone/>
            </a:pPr>
            <a:endParaRPr lang="bn-BD" sz="24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bn-BD" sz="11200" dirty="0" smtClean="0">
                <a:latin typeface="Nikosh" pitchFamily="2" charset="0"/>
                <a:cs typeface="Nikosh" pitchFamily="2" charset="0"/>
              </a:rPr>
              <a:t>কম্পিউটার নেটওয়ার্কিং এর জন্য প্রয়োজনীয় যন্ত্রপাতির নাম লিখ ও তার ব্যবহার  আলোচনা কর। </a:t>
            </a:r>
          </a:p>
          <a:p>
            <a:pPr>
              <a:buNone/>
            </a:pPr>
            <a:r>
              <a:rPr lang="bn-BD" sz="9800" dirty="0" smtClean="0">
                <a:latin typeface="Nikosh" pitchFamily="2" charset="0"/>
                <a:cs typeface="Nikosh" pitchFamily="2" charset="0"/>
              </a:rPr>
              <a:t> </a:t>
            </a:r>
            <a:endParaRPr lang="en-US" sz="98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bn-BD" sz="24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 </a:t>
            </a:r>
            <a:endParaRPr lang="en-US" sz="24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00"/>
            <a:ext cx="9144000" cy="5029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09801" y="838200"/>
            <a:ext cx="3352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      </a:t>
            </a:r>
            <a:r>
              <a:rPr lang="bn-BD" sz="54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ধন্যবাদ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74638"/>
            <a:ext cx="4419600" cy="1143000"/>
          </a:xfrm>
        </p:spPr>
        <p:txBody>
          <a:bodyPr/>
          <a:lstStyle/>
          <a:p>
            <a:pPr algn="ctr"/>
            <a:r>
              <a:rPr lang="bn-BD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পাঠ পরিচিতি</a:t>
            </a:r>
            <a:endParaRPr lang="en-US" dirty="0">
              <a:solidFill>
                <a:srgbClr val="7030A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1524000"/>
            <a:ext cx="5257800" cy="3048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bn-BD" sz="3600" dirty="0" smtClean="0">
                <a:latin typeface="Nikosh" pitchFamily="2" charset="0"/>
                <a:cs typeface="Nikosh" pitchFamily="2" charset="0"/>
              </a:rPr>
              <a:t>শ্রেনীঃ একাদশ/ দ্বাদশ রিভিশন </a:t>
            </a:r>
          </a:p>
          <a:p>
            <a:pPr algn="ctr">
              <a:buNone/>
            </a:pPr>
            <a:r>
              <a:rPr lang="bn-BD" sz="3600" dirty="0" smtClean="0">
                <a:latin typeface="Nikosh" pitchFamily="2" charset="0"/>
                <a:cs typeface="Nikosh" pitchFamily="2" charset="0"/>
              </a:rPr>
              <a:t>তথ্য ও যোগাযোগ প্রযুক্তি বিভাগ</a:t>
            </a:r>
          </a:p>
          <a:p>
            <a:pPr algn="ctr">
              <a:buNone/>
            </a:pPr>
            <a:r>
              <a:rPr lang="bn-BD" sz="3600" dirty="0" smtClean="0">
                <a:latin typeface="Nikosh" pitchFamily="2" charset="0"/>
                <a:cs typeface="Nikosh" pitchFamily="2" charset="0"/>
              </a:rPr>
              <a:t>সময়ঃ ৪৫ মিনিট </a:t>
            </a:r>
          </a:p>
          <a:p>
            <a:pPr algn="ctr">
              <a:buNone/>
            </a:pPr>
            <a:r>
              <a:rPr lang="bn-BD" sz="3600" dirty="0" smtClean="0">
                <a:latin typeface="Nikosh" pitchFamily="2" charset="0"/>
                <a:cs typeface="Nikosh" pitchFamily="2" charset="0"/>
              </a:rPr>
              <a:t>তারিখঃ 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২</a:t>
            </a:r>
            <a:r>
              <a:rPr lang="bn-BD" sz="3600" dirty="0" smtClean="0">
                <a:latin typeface="Nikosh" pitchFamily="2" charset="0"/>
                <a:cs typeface="Nikosh" pitchFamily="2" charset="0"/>
              </a:rPr>
              <a:t>০/০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৫</a:t>
            </a:r>
            <a:r>
              <a:rPr lang="bn-BD" sz="3600" dirty="0" smtClean="0">
                <a:latin typeface="Nikosh" pitchFamily="2" charset="0"/>
                <a:cs typeface="Nikosh" pitchFamily="2" charset="0"/>
              </a:rPr>
              <a:t>/২০১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৬</a:t>
            </a:r>
            <a:r>
              <a:rPr lang="bn-BD" sz="3600" dirty="0" smtClean="0">
                <a:latin typeface="Nikosh" pitchFamily="2" charset="0"/>
                <a:cs typeface="Nikosh" pitchFamily="2" charset="0"/>
              </a:rPr>
              <a:t>   </a:t>
            </a:r>
            <a:endParaRPr lang="en-US" sz="36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1143000"/>
          </a:xfrm>
        </p:spPr>
        <p:txBody>
          <a:bodyPr>
            <a:normAutofit/>
          </a:bodyPr>
          <a:lstStyle/>
          <a:p>
            <a:pPr algn="ctr"/>
            <a:r>
              <a:rPr lang="bn-BD" sz="3200" dirty="0" smtClean="0">
                <a:latin typeface="Nikosh" pitchFamily="2" charset="0"/>
                <a:cs typeface="Nikosh" pitchFamily="2" charset="0"/>
              </a:rPr>
              <a:t>মুল শিরোনামঃ ডেটা কমিউনিকেশন ও কম্পিউটার নেটওয়ার্কিং 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057400"/>
            <a:ext cx="5867400" cy="1981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bn-BD" sz="4000" dirty="0" smtClean="0">
                <a:latin typeface="Nikosh" pitchFamily="2" charset="0"/>
                <a:cs typeface="Nikosh" pitchFamily="2" charset="0"/>
              </a:rPr>
              <a:t>আধ্যায়ঃ ২য় </a:t>
            </a:r>
          </a:p>
          <a:p>
            <a:pPr algn="ctr">
              <a:buNone/>
            </a:pPr>
            <a:r>
              <a:rPr lang="bn-BD" sz="4000" dirty="0" smtClean="0">
                <a:latin typeface="Nikosh" pitchFamily="2" charset="0"/>
                <a:cs typeface="Nikosh" pitchFamily="2" charset="0"/>
              </a:rPr>
              <a:t>আজকের পাঠ/ পাঠ ঘোষনা</a:t>
            </a:r>
          </a:p>
          <a:p>
            <a:pPr algn="ctr">
              <a:buNone/>
            </a:pPr>
            <a:r>
              <a:rPr lang="bn-BD" sz="4000" dirty="0" smtClean="0">
                <a:latin typeface="Nikosh" pitchFamily="2" charset="0"/>
                <a:cs typeface="Nikosh" pitchFamily="2" charset="0"/>
              </a:rPr>
              <a:t>কম্পিউটার নেটওয়ার্কিং  </a:t>
            </a:r>
            <a:endParaRPr lang="en-US" sz="40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66294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নিচের ছবি গুলি লক্ষ্য করি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 descr="images2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90102"/>
            <a:ext cx="3886200" cy="1867498"/>
          </a:xfrm>
        </p:spPr>
      </p:pic>
      <p:pic>
        <p:nvPicPr>
          <p:cNvPr id="5" name="Content Placeholder 3" descr="images3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2315" y="1752600"/>
            <a:ext cx="3764485" cy="1981199"/>
          </a:xfrm>
          <a:prstGeom prst="rect">
            <a:avLst/>
          </a:prstGeom>
        </p:spPr>
      </p:pic>
      <p:pic>
        <p:nvPicPr>
          <p:cNvPr id="6" name="Content Placeholder 3" descr="images32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038600"/>
            <a:ext cx="3810000" cy="2286000"/>
          </a:xfrm>
          <a:prstGeom prst="rect">
            <a:avLst/>
          </a:prstGeom>
        </p:spPr>
      </p:pic>
      <p:pic>
        <p:nvPicPr>
          <p:cNvPr id="7" name="Content Placeholder 3" descr="images32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4648" y="4038600"/>
            <a:ext cx="3872152" cy="22860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81000"/>
            <a:ext cx="67818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নিচের ছবি গুলি লক্ষ্য করি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 descr="images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297604"/>
            <a:ext cx="4038600" cy="3569796"/>
          </a:xfrm>
        </p:spPr>
      </p:pic>
      <p:pic>
        <p:nvPicPr>
          <p:cNvPr id="5" name="Content Placeholder 3" descr="images3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2286000"/>
            <a:ext cx="3733800" cy="35814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69342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নিচের ছবি গুলি লক্ষ্য করি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 descr="images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576" y="2362200"/>
            <a:ext cx="4064000" cy="3048000"/>
          </a:xfrm>
        </p:spPr>
      </p:pic>
      <p:pic>
        <p:nvPicPr>
          <p:cNvPr id="5" name="Content Placeholder 3" descr="images1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2514600"/>
            <a:ext cx="3958811" cy="297221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64008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নিচের ছবি গুলি লক্ষ্য করি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 descr="images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5102" y="2286000"/>
            <a:ext cx="3129906" cy="3276600"/>
          </a:xfrm>
        </p:spPr>
      </p:pic>
      <p:pic>
        <p:nvPicPr>
          <p:cNvPr id="5" name="Content Placeholder 3" descr="images1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6372" y="2286000"/>
            <a:ext cx="4620640" cy="32004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457200"/>
            <a:ext cx="3581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/>
            </a:r>
            <a:br>
              <a:rPr lang="bn-BD" dirty="0" smtClean="0">
                <a:latin typeface="Nikosh" pitchFamily="2" charset="0"/>
                <a:cs typeface="Nikosh" pitchFamily="2" charset="0"/>
              </a:rPr>
            </a:br>
            <a:r>
              <a:rPr lang="bn-BD" dirty="0" smtClean="0">
                <a:latin typeface="Nikosh" pitchFamily="2" charset="0"/>
                <a:cs typeface="Nikosh" pitchFamily="2" charset="0"/>
              </a:rPr>
              <a:t/>
            </a:r>
            <a:br>
              <a:rPr lang="bn-BD" dirty="0" smtClean="0">
                <a:latin typeface="Nikosh" pitchFamily="2" charset="0"/>
                <a:cs typeface="Nikosh" pitchFamily="2" charset="0"/>
              </a:rPr>
            </a:br>
            <a:r>
              <a:rPr lang="en-US" dirty="0" smtClean="0">
                <a:latin typeface="Nikosh" pitchFamily="2" charset="0"/>
                <a:cs typeface="Nikosh" pitchFamily="2" charset="0"/>
              </a:rPr>
              <a:t/>
            </a:r>
            <a:br>
              <a:rPr lang="en-US" dirty="0" smtClean="0">
                <a:latin typeface="Nikosh" pitchFamily="2" charset="0"/>
                <a:cs typeface="Nikosh" pitchFamily="2" charset="0"/>
              </a:rPr>
            </a:br>
            <a:r>
              <a:rPr lang="en-US" dirty="0">
                <a:latin typeface="Nikosh" pitchFamily="2" charset="0"/>
                <a:cs typeface="Nikosh" pitchFamily="2" charset="0"/>
              </a:rPr>
              <a:t/>
            </a:r>
            <a:br>
              <a:rPr lang="en-US" dirty="0">
                <a:latin typeface="Nikosh" pitchFamily="2" charset="0"/>
                <a:cs typeface="Nikosh" pitchFamily="2" charset="0"/>
              </a:rPr>
            </a:b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প্রাম্ভিক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বক্তব্য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/>
            </a:r>
            <a:br>
              <a:rPr lang="bn-BD" dirty="0" smtClean="0">
                <a:latin typeface="Nikosh" pitchFamily="2" charset="0"/>
                <a:cs typeface="Nikosh" pitchFamily="2" charset="0"/>
              </a:rPr>
            </a:b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057400"/>
            <a:ext cx="5181600" cy="2133600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2400" dirty="0" smtClean="0">
              <a:latin typeface="Nikosh" pitchFamily="2" charset="0"/>
              <a:cs typeface="Nikosh" pitchFamily="2" charset="0"/>
            </a:endParaRPr>
          </a:p>
          <a:p>
            <a:pPr algn="ctr">
              <a:buNone/>
            </a:pPr>
            <a:r>
              <a:rPr lang="bn-BD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4000" dirty="0" smtClean="0">
                <a:latin typeface="Nikosh" pitchFamily="2" charset="0"/>
                <a:cs typeface="Nikosh" pitchFamily="2" charset="0"/>
              </a:rPr>
              <a:t>কম্পিউটার নেটওয়ার্ক      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212</TotalTime>
  <Words>706</Words>
  <Application>Microsoft Office PowerPoint</Application>
  <PresentationFormat>On-screen Show (4:3)</PresentationFormat>
  <Paragraphs>108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Flow</vt:lpstr>
      <vt:lpstr> স্বাগতম</vt:lpstr>
      <vt:lpstr>Slide 2</vt:lpstr>
      <vt:lpstr>পাঠ পরিচিতি</vt:lpstr>
      <vt:lpstr>মুল শিরোনামঃ ডেটা কমিউনিকেশন ও কম্পিউটার নেটওয়ার্কিং </vt:lpstr>
      <vt:lpstr> নিচের ছবি গুলি লক্ষ্য করি </vt:lpstr>
      <vt:lpstr>নিচের ছবি গুলি লক্ষ্য করি</vt:lpstr>
      <vt:lpstr>নিচের ছবি গুলি লক্ষ্য করি</vt:lpstr>
      <vt:lpstr>নিচের ছবি গুলি লক্ষ্য করি</vt:lpstr>
      <vt:lpstr>    প্রাম্ভিক বক্তব্য </vt:lpstr>
      <vt:lpstr>  শিখন ফল </vt:lpstr>
      <vt:lpstr>  শিখন ফলের আলোকে প্রশ্ন</vt:lpstr>
      <vt:lpstr>একক কাজ</vt:lpstr>
      <vt:lpstr>একক কাজের প্রশ্ন</vt:lpstr>
      <vt:lpstr>একক কাজের সমাধান</vt:lpstr>
      <vt:lpstr>জোড়ায় কাজ</vt:lpstr>
      <vt:lpstr>জোড়ায় কাজের প্রশ্ন</vt:lpstr>
      <vt:lpstr>জোড়ায় কাজের সমাধান</vt:lpstr>
      <vt:lpstr>দলীয় কাজ</vt:lpstr>
      <vt:lpstr>দলীয় কাজের প্রশ্ন </vt:lpstr>
      <vt:lpstr>দলীয় কাজের সমাধান </vt:lpstr>
      <vt:lpstr>মুল্যায়ন</vt:lpstr>
      <vt:lpstr>জ্ঞান মুলক,অনুধাবন মুলক, প্রয়োগ মুলক প্রশ্ন  </vt:lpstr>
      <vt:lpstr>বহুপদী সমাপ্তি সুচক/অভিন্ন তথ্যভিত্তিক বহুনির্বাচনী প্রশ্ন</vt:lpstr>
      <vt:lpstr>বহুপদী সমাপ্তি সুচক / অভিন্ন তথ্যভিত্তিক বহুনির্বাচনী প্রশ্ন</vt:lpstr>
      <vt:lpstr>সমাধান</vt:lpstr>
      <vt:lpstr>বাড়ির কাজ</vt:lpstr>
      <vt:lpstr>Slide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শুভেচ্ছা / স্বাগতম</dc:title>
  <dc:creator>USER</dc:creator>
  <cp:lastModifiedBy>M. Mashiqul Islam Ratan</cp:lastModifiedBy>
  <cp:revision>66</cp:revision>
  <dcterms:created xsi:type="dcterms:W3CDTF">2006-08-16T00:00:00Z</dcterms:created>
  <dcterms:modified xsi:type="dcterms:W3CDTF">2017-08-03T14:43:19Z</dcterms:modified>
</cp:coreProperties>
</file>